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56" r:id="rId2"/>
    <p:sldId id="1659" r:id="rId3"/>
    <p:sldId id="1643" r:id="rId4"/>
    <p:sldId id="1658" r:id="rId5"/>
    <p:sldId id="1626" r:id="rId6"/>
    <p:sldId id="162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AF61"/>
    <a:srgbClr val="F6B976"/>
    <a:srgbClr val="F08D22"/>
    <a:srgbClr val="FDDBA9"/>
    <a:srgbClr val="99D6CB"/>
    <a:srgbClr val="5ABAA7"/>
    <a:srgbClr val="1A967C"/>
    <a:srgbClr val="3AA7DD"/>
    <a:srgbClr val="267DBA"/>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6" autoAdjust="0"/>
    <p:restoredTop sz="94660"/>
  </p:normalViewPr>
  <p:slideViewPr>
    <p:cSldViewPr snapToGrid="0">
      <p:cViewPr varScale="1">
        <p:scale>
          <a:sx n="160" d="100"/>
          <a:sy n="160" d="100"/>
        </p:scale>
        <p:origin x="108" y="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jn Dullaart" userId="2841bcdc-7227-405d-a344-fac06eb0e56f" providerId="ADAL" clId="{BFAAF5FD-1964-4BB6-8A5D-FFB7B7873DBB}"/>
    <pc:docChg chg="modSld">
      <pc:chgData name="Martijn Dullaart" userId="2841bcdc-7227-405d-a344-fac06eb0e56f" providerId="ADAL" clId="{BFAAF5FD-1964-4BB6-8A5D-FFB7B7873DBB}" dt="2025-03-19T08:50:49.001" v="0" actId="20577"/>
      <pc:docMkLst>
        <pc:docMk/>
      </pc:docMkLst>
      <pc:sldChg chg="modSp mod">
        <pc:chgData name="Martijn Dullaart" userId="2841bcdc-7227-405d-a344-fac06eb0e56f" providerId="ADAL" clId="{BFAAF5FD-1964-4BB6-8A5D-FFB7B7873DBB}" dt="2025-03-19T08:50:49.001" v="0" actId="20577"/>
        <pc:sldMkLst>
          <pc:docMk/>
          <pc:sldMk cId="701060907" sldId="1659"/>
        </pc:sldMkLst>
        <pc:spChg chg="mod">
          <ac:chgData name="Martijn Dullaart" userId="2841bcdc-7227-405d-a344-fac06eb0e56f" providerId="ADAL" clId="{BFAAF5FD-1964-4BB6-8A5D-FFB7B7873DBB}" dt="2025-03-19T08:50:49.001" v="0" actId="20577"/>
          <ac:spMkLst>
            <pc:docMk/>
            <pc:sldMk cId="701060907" sldId="1659"/>
            <ac:spMk id="6" creationId="{DABD2420-6971-4D02-893B-853283E3E65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59823-83F8-40F1-9956-0048B3C025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8AD5EE-6F98-477A-A6E7-70B582D2FB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cxnSp>
        <p:nvCxnSpPr>
          <p:cNvPr id="4" name="Straight Connector 3">
            <a:extLst>
              <a:ext uri="{FF2B5EF4-FFF2-40B4-BE49-F238E27FC236}">
                <a16:creationId xmlns:a16="http://schemas.microsoft.com/office/drawing/2014/main" id="{0BAD6EBA-82C5-4B8A-8812-8741B883880D}"/>
              </a:ext>
            </a:extLst>
          </p:cNvPr>
          <p:cNvCxnSpPr/>
          <p:nvPr userDrawn="1"/>
        </p:nvCxnSpPr>
        <p:spPr>
          <a:xfrm>
            <a:off x="960075" y="450271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4E977FE-DE7E-4BDD-9284-EBA5E6A533ED}"/>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7818140"/>
      </p:ext>
    </p:extLst>
  </p:cSld>
  <p:clrMapOvr>
    <a:masterClrMapping/>
  </p:clrMapOvr>
  <p:transition spd="slow" advClick="0"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778937" y="656028"/>
            <a:ext cx="10604499" cy="511013"/>
          </a:xfrm>
          <a:prstGeom prst="rect">
            <a:avLst/>
          </a:prstGeom>
        </p:spPr>
        <p:txBody>
          <a:bodyPr lIns="0" tIns="0" rIns="0" bIns="0"/>
          <a:lstStyle>
            <a:lvl1pPr marL="0" indent="0" algn="l">
              <a:lnSpc>
                <a:spcPct val="100000"/>
              </a:lnSpc>
              <a:spcBef>
                <a:spcPts val="0"/>
              </a:spcBef>
              <a:buNone/>
              <a:defRPr sz="2900" b="0" cap="all" spc="67" baseline="0">
                <a:solidFill>
                  <a:schemeClr val="accent1"/>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sp>
        <p:nvSpPr>
          <p:cNvPr id="3" name="Text Placeholder 9"/>
          <p:cNvSpPr>
            <a:spLocks noGrp="1"/>
          </p:cNvSpPr>
          <p:nvPr>
            <p:ph type="body" sz="quarter" idx="11"/>
          </p:nvPr>
        </p:nvSpPr>
        <p:spPr>
          <a:xfrm>
            <a:off x="778937" y="1167041"/>
            <a:ext cx="10604499" cy="188459"/>
          </a:xfrm>
          <a:prstGeom prst="rect">
            <a:avLst/>
          </a:prstGeom>
        </p:spPr>
        <p:txBody>
          <a:bodyPr lIns="0" tIns="0" rIns="0" bIns="0"/>
          <a:lstStyle>
            <a:lvl1pPr marL="0" indent="0" algn="l">
              <a:lnSpc>
                <a:spcPts val="1600"/>
              </a:lnSpc>
              <a:spcBef>
                <a:spcPts val="0"/>
              </a:spcBef>
              <a:buNone/>
              <a:defRPr sz="1200" b="0" cap="none" spc="0" baseline="0">
                <a:solidFill>
                  <a:schemeClr val="accent4"/>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cxnSp>
        <p:nvCxnSpPr>
          <p:cNvPr id="5" name="Straight Connector 4"/>
          <p:cNvCxnSpPr/>
          <p:nvPr userDrawn="1"/>
        </p:nvCxnSpPr>
        <p:spPr>
          <a:xfrm>
            <a:off x="791633" y="54432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
        <p:nvSpPr>
          <p:cNvPr id="23" name="TextBox 22"/>
          <p:cNvSpPr txBox="1"/>
          <p:nvPr userDrawn="1"/>
        </p:nvSpPr>
        <p:spPr>
          <a:xfrm>
            <a:off x="10585906" y="6449524"/>
            <a:ext cx="275991" cy="169277"/>
          </a:xfrm>
          <a:prstGeom prst="rect">
            <a:avLst/>
          </a:prstGeom>
          <a:noFill/>
        </p:spPr>
        <p:txBody>
          <a:bodyPr wrap="square" lIns="0" tIns="0" rIns="0" bIns="0" rtlCol="0">
            <a:spAutoFit/>
          </a:bodyPr>
          <a:lstStyle/>
          <a:p>
            <a:pPr marL="0" marR="0" lvl="0" indent="0" algn="r" defTabSz="914218" rtl="0" eaLnBrk="1" fontAlgn="auto" latinLnBrk="0" hangingPunct="1">
              <a:lnSpc>
                <a:spcPct val="100000"/>
              </a:lnSpc>
              <a:spcBef>
                <a:spcPts val="0"/>
              </a:spcBef>
              <a:spcAft>
                <a:spcPts val="0"/>
              </a:spcAft>
              <a:buClrTx/>
              <a:buSzTx/>
              <a:buFontTx/>
              <a:buNone/>
              <a:tabLst/>
              <a:defRPr/>
            </a:pPr>
            <a:fld id="{27692F5A-FC14-4E83-B4CC-18F6C2D780A4}" type="slidenum">
              <a:rPr kumimoji="0" lang="en-US" sz="1100" b="0" i="0" u="none" strike="noStrike" kern="1200" cap="none" spc="40" normalizeH="0" baseline="0" noProof="0" smtClean="0">
                <a:ln>
                  <a:noFill/>
                </a:ln>
                <a:solidFill>
                  <a:srgbClr val="91969B"/>
                </a:solidFill>
                <a:effectLst/>
                <a:uLnTx/>
                <a:uFillTx/>
                <a:latin typeface="Calibri" panose="020F0502020204030204"/>
                <a:ea typeface="+mn-ea"/>
                <a:cs typeface="+mn-cs"/>
              </a:rPr>
              <a:pPr marL="0" marR="0" lvl="0" indent="0" algn="r" defTabSz="914218" rtl="0" eaLnBrk="1" fontAlgn="auto" latinLnBrk="0" hangingPunct="1">
                <a:lnSpc>
                  <a:spcPct val="100000"/>
                </a:lnSpc>
                <a:spcBef>
                  <a:spcPts val="0"/>
                </a:spcBef>
                <a:spcAft>
                  <a:spcPts val="0"/>
                </a:spcAft>
                <a:buClrTx/>
                <a:buSzTx/>
                <a:buFontTx/>
                <a:buNone/>
                <a:tabLst/>
                <a:defRPr/>
              </a:pPr>
              <a:t>‹#›</a:t>
            </a:fld>
            <a:endParaRPr kumimoji="0" lang="en-US" sz="1100" b="0" i="0" u="none" strike="noStrike" kern="1200" cap="none" spc="40" normalizeH="0" baseline="0" noProof="0" dirty="0">
              <a:ln>
                <a:noFill/>
              </a:ln>
              <a:solidFill>
                <a:srgbClr val="91969B"/>
              </a:solidFill>
              <a:effectLst/>
              <a:uLnTx/>
              <a:uFillTx/>
              <a:latin typeface="Calibri" panose="020F0502020204030204"/>
              <a:ea typeface="+mn-ea"/>
              <a:cs typeface="+mn-cs"/>
            </a:endParaRPr>
          </a:p>
        </p:txBody>
      </p:sp>
      <p:sp>
        <p:nvSpPr>
          <p:cNvPr id="12" name="Content Placeholder 2">
            <a:extLst>
              <a:ext uri="{FF2B5EF4-FFF2-40B4-BE49-F238E27FC236}">
                <a16:creationId xmlns:a16="http://schemas.microsoft.com/office/drawing/2014/main" id="{1345A925-1CE0-46FB-893C-99B615F12C42}"/>
              </a:ext>
            </a:extLst>
          </p:cNvPr>
          <p:cNvSpPr>
            <a:spLocks noGrp="1"/>
          </p:cNvSpPr>
          <p:nvPr>
            <p:ph idx="1"/>
          </p:nvPr>
        </p:nvSpPr>
        <p:spPr>
          <a:xfrm>
            <a:off x="791633" y="1825625"/>
            <a:ext cx="10591803"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4935455"/>
      </p:ext>
    </p:extLst>
  </p:cSld>
  <p:clrMapOvr>
    <a:masterClrMapping/>
  </p:clrMapOvr>
  <p:transition spd="slow" advClick="0" advTm="3000">
    <p:fade/>
  </p:transition>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ag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E5360B-E653-46D8-A7F2-E6B0A42E6DEA}"/>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0736330"/>
      </p:ext>
    </p:extLst>
  </p:cSld>
  <p:clrMapOvr>
    <a:masterClrMapping/>
  </p:clrMapOvr>
  <p:transition spd="slow" advClick="0"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Full Background">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5A8914F-EE19-4C09-A29E-965BC4243D44}"/>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prstClr val="white"/>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prstClr val="white">
                    <a:lumMod val="85000"/>
                  </a:prstClr>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prstClr val="white">
                  <a:lumMod val="8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195477"/>
      </p:ext>
    </p:extLst>
  </p:cSld>
  <p:clrMapOvr>
    <a:masterClrMapping/>
  </p:clrMapOvr>
  <p:transition spd="slow" advClick="0" advTm="3000">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10315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spd="slow" advClick="0" advTm="3000">
    <p:fade/>
  </p:transition>
  <p:txStyles>
    <p:titleStyle>
      <a:lvl1pPr algn="l" defTabSz="9142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57" indent="-228557" algn="l" defTabSz="9142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18" rtl="0" eaLnBrk="1" latinLnBrk="0" hangingPunct="1">
        <a:defRPr sz="1900" kern="1200">
          <a:solidFill>
            <a:schemeClr val="tx1"/>
          </a:solidFill>
          <a:latin typeface="+mn-lt"/>
          <a:ea typeface="+mn-ea"/>
          <a:cs typeface="+mn-cs"/>
        </a:defRPr>
      </a:lvl1pPr>
      <a:lvl2pPr marL="457107" algn="l" defTabSz="914218" rtl="0" eaLnBrk="1" latinLnBrk="0" hangingPunct="1">
        <a:defRPr sz="1900" kern="1200">
          <a:solidFill>
            <a:schemeClr val="tx1"/>
          </a:solidFill>
          <a:latin typeface="+mn-lt"/>
          <a:ea typeface="+mn-ea"/>
          <a:cs typeface="+mn-cs"/>
        </a:defRPr>
      </a:lvl2pPr>
      <a:lvl3pPr marL="914218" algn="l" defTabSz="914218" rtl="0" eaLnBrk="1" latinLnBrk="0" hangingPunct="1">
        <a:defRPr sz="1900" kern="1200">
          <a:solidFill>
            <a:schemeClr val="tx1"/>
          </a:solidFill>
          <a:latin typeface="+mn-lt"/>
          <a:ea typeface="+mn-ea"/>
          <a:cs typeface="+mn-cs"/>
        </a:defRPr>
      </a:lvl3pPr>
      <a:lvl4pPr marL="1371328" algn="l" defTabSz="914218" rtl="0" eaLnBrk="1" latinLnBrk="0" hangingPunct="1">
        <a:defRPr sz="1900" kern="1200">
          <a:solidFill>
            <a:schemeClr val="tx1"/>
          </a:solidFill>
          <a:latin typeface="+mn-lt"/>
          <a:ea typeface="+mn-ea"/>
          <a:cs typeface="+mn-cs"/>
        </a:defRPr>
      </a:lvl4pPr>
      <a:lvl5pPr marL="1828437" algn="l" defTabSz="914218" rtl="0" eaLnBrk="1" latinLnBrk="0" hangingPunct="1">
        <a:defRPr sz="1900" kern="1200">
          <a:solidFill>
            <a:schemeClr val="tx1"/>
          </a:solidFill>
          <a:latin typeface="+mn-lt"/>
          <a:ea typeface="+mn-ea"/>
          <a:cs typeface="+mn-cs"/>
        </a:defRPr>
      </a:lvl5pPr>
      <a:lvl6pPr marL="2285550" algn="l" defTabSz="914218" rtl="0" eaLnBrk="1" latinLnBrk="0" hangingPunct="1">
        <a:defRPr sz="1900" kern="1200">
          <a:solidFill>
            <a:schemeClr val="tx1"/>
          </a:solidFill>
          <a:latin typeface="+mn-lt"/>
          <a:ea typeface="+mn-ea"/>
          <a:cs typeface="+mn-cs"/>
        </a:defRPr>
      </a:lvl6pPr>
      <a:lvl7pPr marL="2742654" algn="l" defTabSz="914218" rtl="0" eaLnBrk="1" latinLnBrk="0" hangingPunct="1">
        <a:defRPr sz="1900" kern="1200">
          <a:solidFill>
            <a:schemeClr val="tx1"/>
          </a:solidFill>
          <a:latin typeface="+mn-lt"/>
          <a:ea typeface="+mn-ea"/>
          <a:cs typeface="+mn-cs"/>
        </a:defRPr>
      </a:lvl7pPr>
      <a:lvl8pPr marL="3199760" algn="l" defTabSz="914218" rtl="0" eaLnBrk="1" latinLnBrk="0" hangingPunct="1">
        <a:defRPr sz="1900" kern="1200">
          <a:solidFill>
            <a:schemeClr val="tx1"/>
          </a:solidFill>
          <a:latin typeface="+mn-lt"/>
          <a:ea typeface="+mn-ea"/>
          <a:cs typeface="+mn-cs"/>
        </a:defRPr>
      </a:lvl8pPr>
      <a:lvl9pPr marL="3656867" algn="l" defTabSz="914218"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linkedin.com/in/willem-jan-span-8a28852/" TargetMode="External"/><Relationship Id="rId3" Type="http://schemas.openxmlformats.org/officeDocument/2006/relationships/hyperlink" Target="https://www.linkedin.com/in/mdullaart/" TargetMode="External"/><Relationship Id="rId7" Type="http://schemas.openxmlformats.org/officeDocument/2006/relationships/hyperlink" Target="https://www.linkedin.com/in/pauline-vrancken-69a94915/" TargetMode="External"/><Relationship Id="rId2" Type="http://schemas.openxmlformats.org/officeDocument/2006/relationships/hyperlink" Target="https://mdux.net/cm-game/" TargetMode="External"/><Relationship Id="rId1" Type="http://schemas.openxmlformats.org/officeDocument/2006/relationships/slideLayout" Target="../slideLayouts/slideLayout2.xml"/><Relationship Id="rId6" Type="http://schemas.openxmlformats.org/officeDocument/2006/relationships/hyperlink" Target="https://www.linkedin.com/in/ahubaux/" TargetMode="External"/><Relationship Id="rId5" Type="http://schemas.openxmlformats.org/officeDocument/2006/relationships/hyperlink" Target="https://www.asml.com/" TargetMode="External"/><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5.png"/><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ADA73-8FE1-4643-BDB6-BACAA8CF1C09}"/>
              </a:ext>
            </a:extLst>
          </p:cNvPr>
          <p:cNvSpPr>
            <a:spLocks noGrp="1"/>
          </p:cNvSpPr>
          <p:nvPr>
            <p:ph type="title"/>
          </p:nvPr>
        </p:nvSpPr>
        <p:spPr/>
        <p:txBody>
          <a:bodyPr/>
          <a:lstStyle/>
          <a:p>
            <a:r>
              <a:rPr lang="en-US" dirty="0"/>
              <a:t>Starting Kit</a:t>
            </a:r>
          </a:p>
        </p:txBody>
      </p:sp>
      <p:sp>
        <p:nvSpPr>
          <p:cNvPr id="3" name="Text Placeholder 2">
            <a:extLst>
              <a:ext uri="{FF2B5EF4-FFF2-40B4-BE49-F238E27FC236}">
                <a16:creationId xmlns:a16="http://schemas.microsoft.com/office/drawing/2014/main" id="{4A7D84FC-7089-49EF-A12A-67725AA4E27C}"/>
              </a:ext>
            </a:extLst>
          </p:cNvPr>
          <p:cNvSpPr>
            <a:spLocks noGrp="1"/>
          </p:cNvSpPr>
          <p:nvPr>
            <p:ph type="body" idx="1"/>
          </p:nvPr>
        </p:nvSpPr>
        <p:spPr/>
        <p:txBody>
          <a:bodyPr/>
          <a:lstStyle/>
          <a:p>
            <a:r>
              <a:rPr lang="en-US" dirty="0">
                <a:solidFill>
                  <a:schemeClr val="bg1">
                    <a:lumMod val="50000"/>
                  </a:schemeClr>
                </a:solidFill>
              </a:rPr>
              <a:t>Operations</a:t>
            </a:r>
          </a:p>
        </p:txBody>
      </p:sp>
      <p:sp>
        <p:nvSpPr>
          <p:cNvPr id="4" name="TextBox 3">
            <a:extLst>
              <a:ext uri="{FF2B5EF4-FFF2-40B4-BE49-F238E27FC236}">
                <a16:creationId xmlns:a16="http://schemas.microsoft.com/office/drawing/2014/main" id="{A6A5719E-2426-4E36-8858-40A89732DE6C}"/>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rPr>
              <a:t>Rev 3</a:t>
            </a:r>
          </a:p>
        </p:txBody>
      </p:sp>
    </p:spTree>
    <p:extLst>
      <p:ext uri="{BB962C8B-B14F-4D97-AF65-F5344CB8AC3E}">
        <p14:creationId xmlns:p14="http://schemas.microsoft.com/office/powerpoint/2010/main" val="3103515428"/>
      </p:ext>
    </p:extLst>
  </p:cSld>
  <p:clrMapOvr>
    <a:masterClrMapping/>
  </p:clrMapOvr>
  <p:transition spd="slow" advClick="0" advTm="3000">
    <p:fad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2ED5FA-42F4-42C0-96A3-32012416919E}"/>
              </a:ext>
            </a:extLst>
          </p:cNvPr>
          <p:cNvSpPr>
            <a:spLocks noGrp="1"/>
          </p:cNvSpPr>
          <p:nvPr>
            <p:ph type="body" sz="quarter" idx="10"/>
          </p:nvPr>
        </p:nvSpPr>
        <p:spPr/>
        <p:txBody>
          <a:bodyPr/>
          <a:lstStyle/>
          <a:p>
            <a:r>
              <a:rPr lang="en-US" dirty="0"/>
              <a:t>Disclaimer</a:t>
            </a:r>
          </a:p>
        </p:txBody>
      </p:sp>
      <p:sp>
        <p:nvSpPr>
          <p:cNvPr id="3" name="Text Placeholder 2">
            <a:extLst>
              <a:ext uri="{FF2B5EF4-FFF2-40B4-BE49-F238E27FC236}">
                <a16:creationId xmlns:a16="http://schemas.microsoft.com/office/drawing/2014/main" id="{75B35B10-D17F-4B75-BA28-2F4A894C6B17}"/>
              </a:ext>
            </a:extLst>
          </p:cNvPr>
          <p:cNvSpPr>
            <a:spLocks noGrp="1"/>
          </p:cNvSpPr>
          <p:nvPr>
            <p:ph type="body" sz="quarter" idx="11"/>
          </p:nvPr>
        </p:nvSpPr>
        <p:spPr/>
        <p:txBody>
          <a:bodyPr/>
          <a:lstStyle/>
          <a:p>
            <a:endParaRPr lang="en-US"/>
          </a:p>
        </p:txBody>
      </p:sp>
      <p:sp>
        <p:nvSpPr>
          <p:cNvPr id="5" name="Rectangle 4">
            <a:extLst>
              <a:ext uri="{FF2B5EF4-FFF2-40B4-BE49-F238E27FC236}">
                <a16:creationId xmlns:a16="http://schemas.microsoft.com/office/drawing/2014/main" id="{02A37B55-4FFA-4E9A-966A-332035D5260D}"/>
              </a:ext>
            </a:extLst>
          </p:cNvPr>
          <p:cNvSpPr/>
          <p:nvPr/>
        </p:nvSpPr>
        <p:spPr>
          <a:xfrm>
            <a:off x="778936" y="1678054"/>
            <a:ext cx="10604499"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The views and opinions expressed in this and related documents are those of the author and do not necessarily reflect any views or opinions of his employer or any of its employees. The information is provided AS-IS and without any warranties. This information could contain inaccuracies, typographical errors and out-of-date information. This document may be updated or changed without notice at any time. Use of the information is therefore at your own risk. In no event shall the author be liable for special, indirect, incidental or consequential damages resulting from or related to the use of this and related documents.</a:t>
            </a:r>
          </a:p>
        </p:txBody>
      </p:sp>
      <p:sp>
        <p:nvSpPr>
          <p:cNvPr id="6" name="TextBox 5">
            <a:extLst>
              <a:ext uri="{FF2B5EF4-FFF2-40B4-BE49-F238E27FC236}">
                <a16:creationId xmlns:a16="http://schemas.microsoft.com/office/drawing/2014/main" id="{DABD2420-6971-4D02-893B-853283E3E651}"/>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3</a:t>
            </a:r>
          </a:p>
        </p:txBody>
      </p:sp>
      <p:sp>
        <p:nvSpPr>
          <p:cNvPr id="7" name="Text Placeholder 1">
            <a:extLst>
              <a:ext uri="{FF2B5EF4-FFF2-40B4-BE49-F238E27FC236}">
                <a16:creationId xmlns:a16="http://schemas.microsoft.com/office/drawing/2014/main" id="{FD4ABFE1-F340-417B-8A81-072C75B4CFB7}"/>
              </a:ext>
            </a:extLst>
          </p:cNvPr>
          <p:cNvSpPr txBox="1">
            <a:spLocks/>
          </p:cNvSpPr>
          <p:nvPr/>
        </p:nvSpPr>
        <p:spPr>
          <a:xfrm>
            <a:off x="778935" y="3754934"/>
            <a:ext cx="10604499" cy="511013"/>
          </a:xfrm>
          <a:prstGeom prst="rect">
            <a:avLst/>
          </a:prstGeom>
        </p:spPr>
        <p:txBody>
          <a:bodyPr lIns="0" tIns="0" rIns="0" bIns="0"/>
          <a:lstStyle>
            <a:lvl1pPr marL="0" indent="0" algn="l" defTabSz="914218" rtl="0" eaLnBrk="1" latinLnBrk="0" hangingPunct="1">
              <a:lnSpc>
                <a:spcPct val="100000"/>
              </a:lnSpc>
              <a:spcBef>
                <a:spcPts val="0"/>
              </a:spcBef>
              <a:buFont typeface="Arial" panose="020B0604020202020204" pitchFamily="34" charset="0"/>
              <a:buNone/>
              <a:defRPr sz="2900" b="0" kern="1200" cap="all" spc="67" baseline="0">
                <a:solidFill>
                  <a:schemeClr val="accent1"/>
                </a:solidFill>
                <a:latin typeface="+mn-lt"/>
                <a:ea typeface="Calibri" panose="020F0502020204030204" pitchFamily="34" charset="0"/>
                <a:cs typeface="Calibri" panose="020F0502020204030204" pitchFamily="34" charset="0"/>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marR="0" lvl="0" indent="0" algn="l" defTabSz="914218"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900" b="0" i="0" u="none" strike="noStrike" kern="1200" cap="all" spc="67" normalizeH="0" baseline="0" noProof="0" dirty="0">
                <a:ln>
                  <a:noFill/>
                </a:ln>
                <a:solidFill>
                  <a:srgbClr val="4B5050"/>
                </a:solidFill>
                <a:effectLst/>
                <a:uLnTx/>
                <a:uFillTx/>
                <a:latin typeface="Calibri" panose="020F0502020204030204"/>
                <a:cs typeface="Calibri" panose="020F0502020204030204" pitchFamily="34" charset="0"/>
              </a:rPr>
              <a:t>Credits</a:t>
            </a:r>
          </a:p>
        </p:txBody>
      </p:sp>
      <p:sp>
        <p:nvSpPr>
          <p:cNvPr id="8" name="Rectangle 7">
            <a:extLst>
              <a:ext uri="{FF2B5EF4-FFF2-40B4-BE49-F238E27FC236}">
                <a16:creationId xmlns:a16="http://schemas.microsoft.com/office/drawing/2014/main" id="{35A149B3-7AB0-40F5-BEDF-9D84C701ECF9}"/>
              </a:ext>
            </a:extLst>
          </p:cNvPr>
          <p:cNvSpPr/>
          <p:nvPr/>
        </p:nvSpPr>
        <p:spPr>
          <a:xfrm>
            <a:off x="778934" y="4302783"/>
            <a:ext cx="10604499"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CM Game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2"/>
              </a:rPr>
              <a:t>mdux.net/cm-game</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by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is licensed under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4"/>
              </a:rPr>
              <a:t>CC BY-SA 4.0</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is based on the original CM effectivity Game from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5"/>
              </a:rPr>
              <a:t>ASML</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Original Creator: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6"/>
              </a:rPr>
              <a:t>Arnaud Hubaux</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Co-creators: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7"/>
              </a:rPr>
              <a:t>Pauline Vrancken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8"/>
              </a:rPr>
              <a:t>Willem-Jan Span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701060907"/>
      </p:ext>
    </p:extLst>
  </p:cSld>
  <p:clrMapOvr>
    <a:masterClrMapping/>
  </p:clrMapOvr>
  <p:transition spd="slow" advClick="0" advTm="3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7" name="Object 6" hidden="1"/>
                      <p:cNvPicPr/>
                      <p:nvPr/>
                    </p:nvPicPr>
                    <p:blipFill>
                      <a:blip r:embed="rId4"/>
                      <a:stretch>
                        <a:fillRect/>
                      </a:stretch>
                    </p:blipFill>
                    <p:spPr>
                      <a:xfrm>
                        <a:off x="2118" y="2118"/>
                        <a:ext cx="2116" cy="2116"/>
                      </a:xfrm>
                      <a:prstGeom prst="rect">
                        <a:avLst/>
                      </a:prstGeom>
                    </p:spPr>
                  </p:pic>
                </p:oleObj>
              </mc:Fallback>
            </mc:AlternateContent>
          </a:graphicData>
        </a:graphic>
      </p:graphicFrame>
      <p:sp>
        <p:nvSpPr>
          <p:cNvPr id="35" name="Rectangle 34"/>
          <p:cNvSpPr/>
          <p:nvPr/>
        </p:nvSpPr>
        <p:spPr>
          <a:xfrm>
            <a:off x="9144017" y="1175728"/>
            <a:ext cx="1338008" cy="5261326"/>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Suppliers</a:t>
            </a:r>
          </a:p>
        </p:txBody>
      </p:sp>
      <p:sp>
        <p:nvSpPr>
          <p:cNvPr id="34" name="Rectangle 33"/>
          <p:cNvSpPr/>
          <p:nvPr/>
        </p:nvSpPr>
        <p:spPr>
          <a:xfrm>
            <a:off x="5678886" y="1175729"/>
            <a:ext cx="3465130" cy="5260416"/>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Operations</a:t>
            </a:r>
          </a:p>
        </p:txBody>
      </p:sp>
      <p:sp>
        <p:nvSpPr>
          <p:cNvPr id="33" name="Rectangle 32"/>
          <p:cNvSpPr/>
          <p:nvPr/>
        </p:nvSpPr>
        <p:spPr>
          <a:xfrm>
            <a:off x="1764699" y="1175730"/>
            <a:ext cx="3914508" cy="5260416"/>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Engineering</a:t>
            </a:r>
          </a:p>
        </p:txBody>
      </p:sp>
      <p:sp>
        <p:nvSpPr>
          <p:cNvPr id="29" name="Rectangle 28"/>
          <p:cNvSpPr/>
          <p:nvPr/>
        </p:nvSpPr>
        <p:spPr>
          <a:xfrm>
            <a:off x="127486" y="1175731"/>
            <a:ext cx="1637212" cy="5262072"/>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Customer</a:t>
            </a:r>
          </a:p>
        </p:txBody>
      </p:sp>
      <p:sp>
        <p:nvSpPr>
          <p:cNvPr id="3" name="Text Placeholder 2">
            <a:extLst>
              <a:ext uri="{FF2B5EF4-FFF2-40B4-BE49-F238E27FC236}">
                <a16:creationId xmlns:a16="http://schemas.microsoft.com/office/drawing/2014/main" id="{364E940A-C470-4855-91FC-A34173639568}"/>
              </a:ext>
            </a:extLst>
          </p:cNvPr>
          <p:cNvSpPr>
            <a:spLocks noGrp="1"/>
          </p:cNvSpPr>
          <p:nvPr>
            <p:ph type="body" sz="quarter" idx="10"/>
          </p:nvPr>
        </p:nvSpPr>
        <p:spPr/>
        <p:txBody>
          <a:bodyPr/>
          <a:lstStyle/>
          <a:p>
            <a:r>
              <a:rPr lang="en-US" dirty="0"/>
              <a:t>Instructions</a:t>
            </a:r>
          </a:p>
        </p:txBody>
      </p:sp>
      <p:sp>
        <p:nvSpPr>
          <p:cNvPr id="13" name="Flowchart: Document 12"/>
          <p:cNvSpPr/>
          <p:nvPr/>
        </p:nvSpPr>
        <p:spPr>
          <a:xfrm>
            <a:off x="4671980" y="2229666"/>
            <a:ext cx="913593" cy="543812"/>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ASSY WI</a:t>
            </a:r>
          </a:p>
        </p:txBody>
      </p:sp>
      <p:sp>
        <p:nvSpPr>
          <p:cNvPr id="8" name="Rounded Rectangle 7"/>
          <p:cNvSpPr/>
          <p:nvPr/>
        </p:nvSpPr>
        <p:spPr>
          <a:xfrm>
            <a:off x="2034655" y="1510571"/>
            <a:ext cx="1619795" cy="513755"/>
          </a:xfrm>
          <a:prstGeom prst="roundRect">
            <a:avLst/>
          </a:prstGeom>
          <a:solidFill>
            <a:srgbClr val="267DBA"/>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Develop </a:t>
            </a:r>
          </a:p>
          <a:p>
            <a:pPr algn="ctr" defTabSz="609585" fontAlgn="base">
              <a:spcBef>
                <a:spcPct val="0"/>
              </a:spcBef>
              <a:spcAft>
                <a:spcPct val="0"/>
              </a:spcAft>
              <a:defRPr/>
            </a:pPr>
            <a:r>
              <a:rPr lang="en-US" sz="1600" dirty="0">
                <a:solidFill>
                  <a:schemeClr val="bg1"/>
                </a:solidFill>
                <a:latin typeface="Calibri" panose="020F0502020204030204" pitchFamily="34" charset="0"/>
              </a:rPr>
              <a:t>Pickup Truck</a:t>
            </a:r>
          </a:p>
        </p:txBody>
      </p:sp>
      <p:sp>
        <p:nvSpPr>
          <p:cNvPr id="12" name="Flowchart: Document 11"/>
          <p:cNvSpPr/>
          <p:nvPr/>
        </p:nvSpPr>
        <p:spPr>
          <a:xfrm>
            <a:off x="3654061" y="2229666"/>
            <a:ext cx="913204" cy="535645"/>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ASSY BOM</a:t>
            </a:r>
          </a:p>
        </p:txBody>
      </p:sp>
      <p:cxnSp>
        <p:nvCxnSpPr>
          <p:cNvPr id="14" name="Straight Arrow Connector 13"/>
          <p:cNvCxnSpPr>
            <a:cxnSpLocks/>
            <a:stCxn id="6" idx="3"/>
            <a:endCxn id="8" idx="1"/>
          </p:cNvCxnSpPr>
          <p:nvPr/>
        </p:nvCxnSpPr>
        <p:spPr>
          <a:xfrm>
            <a:off x="1535365" y="1767244"/>
            <a:ext cx="499290" cy="205"/>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cxnSpLocks/>
            <a:stCxn id="8" idx="3"/>
            <a:endCxn id="12" idx="0"/>
          </p:cNvCxnSpPr>
          <p:nvPr/>
        </p:nvCxnSpPr>
        <p:spPr>
          <a:xfrm>
            <a:off x="3654450" y="1767449"/>
            <a:ext cx="456213" cy="462217"/>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5"/>
          <p:cNvCxnSpPr>
            <a:cxnSpLocks/>
            <a:stCxn id="8" idx="3"/>
            <a:endCxn id="13" idx="0"/>
          </p:cNvCxnSpPr>
          <p:nvPr/>
        </p:nvCxnSpPr>
        <p:spPr>
          <a:xfrm>
            <a:off x="3654450" y="1767449"/>
            <a:ext cx="1474327" cy="462217"/>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Flowchart: Document 8"/>
          <p:cNvSpPr/>
          <p:nvPr/>
        </p:nvSpPr>
        <p:spPr>
          <a:xfrm>
            <a:off x="1845183" y="3423935"/>
            <a:ext cx="913203" cy="535646"/>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FASY BOM</a:t>
            </a:r>
          </a:p>
        </p:txBody>
      </p:sp>
      <p:sp>
        <p:nvSpPr>
          <p:cNvPr id="11" name="Flowchart: Document 10"/>
          <p:cNvSpPr/>
          <p:nvPr/>
        </p:nvSpPr>
        <p:spPr>
          <a:xfrm>
            <a:off x="2893135" y="3421035"/>
            <a:ext cx="913203" cy="539925"/>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FASY WI</a:t>
            </a:r>
          </a:p>
        </p:txBody>
      </p:sp>
      <p:cxnSp>
        <p:nvCxnSpPr>
          <p:cNvPr id="22" name="Straight Arrow Connector 15"/>
          <p:cNvCxnSpPr>
            <a:cxnSpLocks/>
            <a:stCxn id="8" idx="2"/>
            <a:endCxn id="9" idx="0"/>
          </p:cNvCxnSpPr>
          <p:nvPr/>
        </p:nvCxnSpPr>
        <p:spPr>
          <a:xfrm rot="5400000">
            <a:off x="1873365" y="2452747"/>
            <a:ext cx="1399609" cy="542768"/>
          </a:xfrm>
          <a:prstGeom prst="bentConnector3">
            <a:avLst>
              <a:gd name="adj1" fmla="val 50000"/>
            </a:avLst>
          </a:prstGeom>
          <a:solidFill>
            <a:srgbClr val="3AA7DD"/>
          </a:solidFill>
          <a:ln w="19050">
            <a:solidFill>
              <a:schemeClr val="accent3"/>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15"/>
          <p:cNvCxnSpPr>
            <a:cxnSpLocks/>
            <a:stCxn id="8" idx="2"/>
            <a:endCxn id="11" idx="0"/>
          </p:cNvCxnSpPr>
          <p:nvPr/>
        </p:nvCxnSpPr>
        <p:spPr>
          <a:xfrm rot="16200000" flipH="1">
            <a:off x="2398790" y="2470089"/>
            <a:ext cx="1396709" cy="505184"/>
          </a:xfrm>
          <a:prstGeom prst="bentConnector3">
            <a:avLst>
              <a:gd name="adj1" fmla="val 50000"/>
            </a:avLst>
          </a:prstGeom>
          <a:solidFill>
            <a:srgbClr val="3AA7DD"/>
          </a:solidFill>
          <a:ln w="19050">
            <a:solidFill>
              <a:schemeClr val="accent3"/>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Cube 31"/>
          <p:cNvSpPr/>
          <p:nvPr/>
        </p:nvSpPr>
        <p:spPr>
          <a:xfrm>
            <a:off x="9359064" y="4145907"/>
            <a:ext cx="823015" cy="420916"/>
          </a:xfrm>
          <a:prstGeom prst="cube">
            <a:avLst/>
          </a:prstGeom>
          <a:solidFill>
            <a:srgbClr val="FDDBA9"/>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accent3"/>
                </a:solidFill>
                <a:latin typeface="Calibri" panose="020F0502020204030204" pitchFamily="34" charset="0"/>
              </a:rPr>
              <a:t>ASSY</a:t>
            </a:r>
          </a:p>
        </p:txBody>
      </p:sp>
      <p:cxnSp>
        <p:nvCxnSpPr>
          <p:cNvPr id="38" name="Straight Arrow Connector 15"/>
          <p:cNvCxnSpPr>
            <a:cxnSpLocks/>
            <a:stCxn id="41" idx="2"/>
            <a:endCxn id="32" idx="0"/>
          </p:cNvCxnSpPr>
          <p:nvPr/>
        </p:nvCxnSpPr>
        <p:spPr>
          <a:xfrm>
            <a:off x="9822822" y="3896620"/>
            <a:ext cx="364" cy="249287"/>
          </a:xfrm>
          <a:prstGeom prst="straightConnector1">
            <a:avLst/>
          </a:prstGeom>
          <a:solidFill>
            <a:srgbClr val="99D6CB"/>
          </a:solidFill>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Flowchart: Document 29"/>
          <p:cNvSpPr/>
          <p:nvPr/>
        </p:nvSpPr>
        <p:spPr>
          <a:xfrm>
            <a:off x="6147896" y="3471224"/>
            <a:ext cx="812250" cy="539925"/>
          </a:xfrm>
          <a:prstGeom prst="flowChartDocument">
            <a:avLst/>
          </a:prstGeom>
          <a:solidFill>
            <a:srgbClr val="5ABAA7"/>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Purchase Order</a:t>
            </a:r>
          </a:p>
        </p:txBody>
      </p:sp>
      <p:sp>
        <p:nvSpPr>
          <p:cNvPr id="41" name="Rounded Rectangle 40"/>
          <p:cNvSpPr/>
          <p:nvPr/>
        </p:nvSpPr>
        <p:spPr>
          <a:xfrm>
            <a:off x="9267651" y="3585882"/>
            <a:ext cx="1110342" cy="310738"/>
          </a:xfrm>
          <a:prstGeom prst="roundRect">
            <a:avLst/>
          </a:prstGeom>
          <a:solidFill>
            <a:srgbClr val="F08D22"/>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Build ASSY</a:t>
            </a:r>
          </a:p>
        </p:txBody>
      </p:sp>
      <p:cxnSp>
        <p:nvCxnSpPr>
          <p:cNvPr id="45" name="Straight Arrow Connector 15"/>
          <p:cNvCxnSpPr>
            <a:cxnSpLocks/>
            <a:stCxn id="12" idx="2"/>
            <a:endCxn id="60" idx="1"/>
          </p:cNvCxnSpPr>
          <p:nvPr/>
        </p:nvCxnSpPr>
        <p:spPr>
          <a:xfrm rot="16200000" flipH="1">
            <a:off x="4880891" y="1959670"/>
            <a:ext cx="358516" cy="1898973"/>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15"/>
          <p:cNvCxnSpPr>
            <a:cxnSpLocks/>
            <a:stCxn id="13" idx="2"/>
            <a:endCxn id="60" idx="1"/>
          </p:cNvCxnSpPr>
          <p:nvPr/>
        </p:nvCxnSpPr>
        <p:spPr>
          <a:xfrm rot="16200000" flipH="1">
            <a:off x="5393762" y="2472540"/>
            <a:ext cx="350889" cy="880859"/>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15"/>
          <p:cNvCxnSpPr>
            <a:cxnSpLocks/>
            <a:stCxn id="30" idx="3"/>
            <a:endCxn id="41" idx="1"/>
          </p:cNvCxnSpPr>
          <p:nvPr/>
        </p:nvCxnSpPr>
        <p:spPr>
          <a:xfrm>
            <a:off x="6960146" y="3741187"/>
            <a:ext cx="2307505" cy="64"/>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Rounded Rectangle 59"/>
          <p:cNvSpPr/>
          <p:nvPr/>
        </p:nvSpPr>
        <p:spPr>
          <a:xfrm>
            <a:off x="6009636" y="2845665"/>
            <a:ext cx="1094377" cy="485500"/>
          </a:xfrm>
          <a:prstGeom prst="round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400" dirty="0">
                <a:solidFill>
                  <a:schemeClr val="bg1"/>
                </a:solidFill>
                <a:latin typeface="Calibri" panose="020F0502020204030204" pitchFamily="34" charset="0"/>
              </a:rPr>
              <a:t>Distribute Supplier TPD</a:t>
            </a:r>
          </a:p>
        </p:txBody>
      </p:sp>
      <p:cxnSp>
        <p:nvCxnSpPr>
          <p:cNvPr id="100" name="Straight Arrow Connector 15"/>
          <p:cNvCxnSpPr>
            <a:cxnSpLocks/>
            <a:stCxn id="60" idx="2"/>
            <a:endCxn id="30" idx="0"/>
          </p:cNvCxnSpPr>
          <p:nvPr/>
        </p:nvCxnSpPr>
        <p:spPr>
          <a:xfrm flipH="1">
            <a:off x="6554021" y="3331165"/>
            <a:ext cx="2803" cy="140059"/>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7" name="Flowchart: Document 106"/>
          <p:cNvSpPr/>
          <p:nvPr/>
        </p:nvSpPr>
        <p:spPr>
          <a:xfrm>
            <a:off x="7265044" y="2845665"/>
            <a:ext cx="812250" cy="539925"/>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bg1"/>
                </a:solidFill>
                <a:latin typeface="Calibri" panose="020F0502020204030204" pitchFamily="34" charset="0"/>
              </a:rPr>
              <a:t>ASSY BOM+WI</a:t>
            </a:r>
          </a:p>
        </p:txBody>
      </p:sp>
      <p:cxnSp>
        <p:nvCxnSpPr>
          <p:cNvPr id="108" name="Straight Arrow Connector 15"/>
          <p:cNvCxnSpPr>
            <a:cxnSpLocks/>
            <a:stCxn id="60" idx="3"/>
          </p:cNvCxnSpPr>
          <p:nvPr/>
        </p:nvCxnSpPr>
        <p:spPr>
          <a:xfrm>
            <a:off x="7104013" y="3088415"/>
            <a:ext cx="159556" cy="1209"/>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1" name="Straight Arrow Connector 15"/>
          <p:cNvCxnSpPr>
            <a:cxnSpLocks/>
            <a:stCxn id="107" idx="3"/>
            <a:endCxn id="41" idx="0"/>
          </p:cNvCxnSpPr>
          <p:nvPr/>
        </p:nvCxnSpPr>
        <p:spPr>
          <a:xfrm>
            <a:off x="8077294" y="3115628"/>
            <a:ext cx="1745528" cy="470254"/>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Flowchart: Document 5"/>
          <p:cNvSpPr/>
          <p:nvPr/>
        </p:nvSpPr>
        <p:spPr>
          <a:xfrm>
            <a:off x="350998" y="1490021"/>
            <a:ext cx="1184367" cy="554445"/>
          </a:xfrm>
          <a:prstGeom prst="flowChartDocument">
            <a:avLst/>
          </a:prstGeom>
          <a:solidFill>
            <a:schemeClr val="accent4"/>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Customer requirements</a:t>
            </a:r>
          </a:p>
        </p:txBody>
      </p:sp>
      <p:sp>
        <p:nvSpPr>
          <p:cNvPr id="96" name="Up Arrow Callout 95"/>
          <p:cNvSpPr/>
          <p:nvPr/>
        </p:nvSpPr>
        <p:spPr>
          <a:xfrm>
            <a:off x="525170" y="2093829"/>
            <a:ext cx="836023" cy="452845"/>
          </a:xfrm>
          <a:prstGeom prst="upArrowCallout">
            <a:avLst/>
          </a:prstGeom>
          <a:solidFill>
            <a:srgbClr val="C0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rgbClr val="FFFFFF"/>
                </a:solidFill>
                <a:latin typeface="Calibri" panose="020F0502020204030204" pitchFamily="34" charset="0"/>
              </a:rPr>
              <a:t>Week 0</a:t>
            </a:r>
          </a:p>
        </p:txBody>
      </p:sp>
      <p:cxnSp>
        <p:nvCxnSpPr>
          <p:cNvPr id="135" name="Straight Arrow Connector 15"/>
          <p:cNvCxnSpPr>
            <a:cxnSpLocks/>
            <a:stCxn id="93" idx="2"/>
            <a:endCxn id="51" idx="0"/>
          </p:cNvCxnSpPr>
          <p:nvPr/>
        </p:nvCxnSpPr>
        <p:spPr>
          <a:xfrm flipH="1">
            <a:off x="8423771" y="5646029"/>
            <a:ext cx="1076" cy="192044"/>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8" name="Flowchart: Document 137"/>
          <p:cNvSpPr/>
          <p:nvPr/>
        </p:nvSpPr>
        <p:spPr>
          <a:xfrm>
            <a:off x="350997" y="5825092"/>
            <a:ext cx="1184367" cy="554445"/>
          </a:xfrm>
          <a:prstGeom prst="flowChartDocument">
            <a:avLst/>
          </a:prstGeom>
          <a:solidFill>
            <a:schemeClr val="accent4"/>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bg1"/>
                </a:solidFill>
                <a:latin typeface="Calibri" panose="020F0502020204030204" pitchFamily="34" charset="0"/>
              </a:rPr>
              <a:t>Customer signoff</a:t>
            </a:r>
          </a:p>
        </p:txBody>
      </p:sp>
      <p:cxnSp>
        <p:nvCxnSpPr>
          <p:cNvPr id="139" name="Straight Arrow Connector 15"/>
          <p:cNvCxnSpPr>
            <a:cxnSpLocks/>
            <a:stCxn id="51" idx="2"/>
            <a:endCxn id="138" idx="3"/>
          </p:cNvCxnSpPr>
          <p:nvPr/>
        </p:nvCxnSpPr>
        <p:spPr>
          <a:xfrm flipH="1">
            <a:off x="1535364" y="6101146"/>
            <a:ext cx="6424285" cy="1169"/>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8" name="Down Arrow Callout 97"/>
          <p:cNvSpPr/>
          <p:nvPr/>
        </p:nvSpPr>
        <p:spPr>
          <a:xfrm>
            <a:off x="522556" y="5332245"/>
            <a:ext cx="841248" cy="451104"/>
          </a:xfrm>
          <a:prstGeom prst="downArrowCallout">
            <a:avLst/>
          </a:prstGeom>
          <a:solidFill>
            <a:srgbClr val="C0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rgbClr val="FFFFFF"/>
                </a:solidFill>
                <a:latin typeface="Calibri" panose="020F0502020204030204" pitchFamily="34" charset="0"/>
              </a:rPr>
              <a:t>Week 17</a:t>
            </a:r>
          </a:p>
        </p:txBody>
      </p:sp>
      <p:sp>
        <p:nvSpPr>
          <p:cNvPr id="31" name="Flowchart: Document 30"/>
          <p:cNvSpPr/>
          <p:nvPr/>
        </p:nvSpPr>
        <p:spPr>
          <a:xfrm>
            <a:off x="6041016" y="5222216"/>
            <a:ext cx="1031685" cy="539924"/>
          </a:xfrm>
          <a:prstGeom prst="flowChartDocument">
            <a:avLst/>
          </a:prstGeom>
          <a:solidFill>
            <a:srgbClr val="5ABAA7"/>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Production Order</a:t>
            </a:r>
          </a:p>
        </p:txBody>
      </p:sp>
      <p:sp>
        <p:nvSpPr>
          <p:cNvPr id="92" name="Rounded Rectangle 91"/>
          <p:cNvSpPr/>
          <p:nvPr/>
        </p:nvSpPr>
        <p:spPr>
          <a:xfrm>
            <a:off x="6009637" y="4593825"/>
            <a:ext cx="1094377" cy="431075"/>
          </a:xfrm>
          <a:prstGeom prst="round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400" dirty="0">
                <a:solidFill>
                  <a:schemeClr val="bg1"/>
                </a:solidFill>
                <a:latin typeface="Calibri" panose="020F0502020204030204" pitchFamily="34" charset="0"/>
              </a:rPr>
              <a:t>Distribute Factory TPD</a:t>
            </a:r>
          </a:p>
        </p:txBody>
      </p:sp>
      <p:sp>
        <p:nvSpPr>
          <p:cNvPr id="93" name="Rounded Rectangle 92"/>
          <p:cNvSpPr/>
          <p:nvPr/>
        </p:nvSpPr>
        <p:spPr>
          <a:xfrm>
            <a:off x="7869675" y="5338325"/>
            <a:ext cx="1110343" cy="307704"/>
          </a:xfrm>
          <a:prstGeom prst="round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400" dirty="0">
                <a:solidFill>
                  <a:schemeClr val="bg1"/>
                </a:solidFill>
                <a:latin typeface="Calibri" panose="020F0502020204030204" pitchFamily="34" charset="0"/>
              </a:rPr>
              <a:t>Build FASY</a:t>
            </a:r>
          </a:p>
        </p:txBody>
      </p:sp>
      <p:cxnSp>
        <p:nvCxnSpPr>
          <p:cNvPr id="94" name="Straight Arrow Connector 15"/>
          <p:cNvCxnSpPr>
            <a:cxnSpLocks/>
            <a:stCxn id="11" idx="2"/>
            <a:endCxn id="92" idx="0"/>
          </p:cNvCxnSpPr>
          <p:nvPr/>
        </p:nvCxnSpPr>
        <p:spPr>
          <a:xfrm rot="16200000" flipH="1">
            <a:off x="4619001" y="2656000"/>
            <a:ext cx="668560" cy="3207089"/>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15"/>
          <p:cNvCxnSpPr>
            <a:cxnSpLocks/>
            <a:stCxn id="9" idx="2"/>
            <a:endCxn id="92" idx="0"/>
          </p:cNvCxnSpPr>
          <p:nvPr/>
        </p:nvCxnSpPr>
        <p:spPr>
          <a:xfrm rot="16200000" flipH="1">
            <a:off x="4094477" y="2131476"/>
            <a:ext cx="669656" cy="4255041"/>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6" name="Flowchart: Document 115"/>
          <p:cNvSpPr/>
          <p:nvPr/>
        </p:nvSpPr>
        <p:spPr>
          <a:xfrm>
            <a:off x="7238923" y="4539401"/>
            <a:ext cx="812251" cy="539924"/>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bg1"/>
                </a:solidFill>
                <a:latin typeface="Calibri" panose="020F0502020204030204" pitchFamily="34" charset="0"/>
              </a:rPr>
              <a:t>FASY BOM+WI</a:t>
            </a:r>
          </a:p>
        </p:txBody>
      </p:sp>
      <p:cxnSp>
        <p:nvCxnSpPr>
          <p:cNvPr id="119" name="Straight Arrow Connector 15"/>
          <p:cNvCxnSpPr>
            <a:stCxn id="92" idx="3"/>
            <a:endCxn id="116" idx="1"/>
          </p:cNvCxnSpPr>
          <p:nvPr/>
        </p:nvCxnSpPr>
        <p:spPr>
          <a:xfrm>
            <a:off x="7104015" y="4809362"/>
            <a:ext cx="134908" cy="1"/>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2" name="Straight Arrow Connector 15"/>
          <p:cNvCxnSpPr>
            <a:stCxn id="92" idx="2"/>
            <a:endCxn id="31" idx="0"/>
          </p:cNvCxnSpPr>
          <p:nvPr/>
        </p:nvCxnSpPr>
        <p:spPr>
          <a:xfrm>
            <a:off x="6556827" y="5024900"/>
            <a:ext cx="32" cy="197316"/>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6" name="Straight Arrow Connector 15"/>
          <p:cNvCxnSpPr>
            <a:cxnSpLocks/>
            <a:stCxn id="116" idx="3"/>
            <a:endCxn id="93" idx="0"/>
          </p:cNvCxnSpPr>
          <p:nvPr/>
        </p:nvCxnSpPr>
        <p:spPr>
          <a:xfrm>
            <a:off x="8051174" y="4809363"/>
            <a:ext cx="373673" cy="528962"/>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0" name="Straight Arrow Connector 15"/>
          <p:cNvCxnSpPr>
            <a:cxnSpLocks/>
            <a:stCxn id="31" idx="3"/>
            <a:endCxn id="93" idx="1"/>
          </p:cNvCxnSpPr>
          <p:nvPr/>
        </p:nvCxnSpPr>
        <p:spPr>
          <a:xfrm flipV="1">
            <a:off x="7072701" y="5492177"/>
            <a:ext cx="796974" cy="1"/>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6" name="Straight Arrow Connector 15"/>
          <p:cNvCxnSpPr>
            <a:cxnSpLocks/>
            <a:stCxn id="32" idx="3"/>
            <a:endCxn id="93" idx="3"/>
          </p:cNvCxnSpPr>
          <p:nvPr/>
        </p:nvCxnSpPr>
        <p:spPr>
          <a:xfrm rot="5400000">
            <a:off x="8886311" y="4660531"/>
            <a:ext cx="925354" cy="737939"/>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2" name="Flowchart: Document 151"/>
          <p:cNvSpPr/>
          <p:nvPr/>
        </p:nvSpPr>
        <p:spPr>
          <a:xfrm>
            <a:off x="10681283" y="3349550"/>
            <a:ext cx="899424" cy="472663"/>
          </a:xfrm>
          <a:prstGeom prst="flowChartDocument">
            <a:avLst/>
          </a:prstGeom>
          <a:solidFill>
            <a:schemeClr val="bg1">
              <a:lumMod val="50000"/>
            </a:schemeClr>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Document</a:t>
            </a:r>
          </a:p>
        </p:txBody>
      </p:sp>
      <p:sp>
        <p:nvSpPr>
          <p:cNvPr id="153" name="Rounded Rectangle 152"/>
          <p:cNvSpPr/>
          <p:nvPr/>
        </p:nvSpPr>
        <p:spPr>
          <a:xfrm>
            <a:off x="10681283" y="4021263"/>
            <a:ext cx="899424" cy="307704"/>
          </a:xfrm>
          <a:prstGeom prst="roundRect">
            <a:avLst/>
          </a:prstGeom>
          <a:solidFill>
            <a:schemeClr val="bg1">
              <a:lumMod val="50000"/>
            </a:schemeClr>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Action</a:t>
            </a:r>
          </a:p>
        </p:txBody>
      </p:sp>
      <p:sp>
        <p:nvSpPr>
          <p:cNvPr id="154" name="Cube 153"/>
          <p:cNvSpPr/>
          <p:nvPr/>
        </p:nvSpPr>
        <p:spPr>
          <a:xfrm>
            <a:off x="10681283" y="4566823"/>
            <a:ext cx="899423" cy="420916"/>
          </a:xfrm>
          <a:prstGeom prst="cube">
            <a:avLst/>
          </a:prstGeom>
          <a:solidFill>
            <a:schemeClr val="bg1">
              <a:lumMod val="95000"/>
            </a:schemeClr>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lumMod val="50000"/>
                  </a:schemeClr>
                </a:solidFill>
                <a:latin typeface="Calibri" panose="020F0502020204030204" pitchFamily="34" charset="0"/>
              </a:rPr>
              <a:t>Physical</a:t>
            </a:r>
          </a:p>
        </p:txBody>
      </p:sp>
      <p:sp>
        <p:nvSpPr>
          <p:cNvPr id="82" name="Rectangle 81">
            <a:extLst>
              <a:ext uri="{FF2B5EF4-FFF2-40B4-BE49-F238E27FC236}">
                <a16:creationId xmlns:a16="http://schemas.microsoft.com/office/drawing/2014/main" id="{278C145A-8CBC-47D8-BBEE-A04FA54AA26D}"/>
              </a:ext>
            </a:extLst>
          </p:cNvPr>
          <p:cNvSpPr/>
          <p:nvPr/>
        </p:nvSpPr>
        <p:spPr>
          <a:xfrm>
            <a:off x="131515" y="1177521"/>
            <a:ext cx="1628504" cy="256620"/>
          </a:xfrm>
          <a:prstGeom prst="rect">
            <a:avLst/>
          </a:prstGeom>
          <a:solidFill>
            <a:schemeClr val="accent3">
              <a:lumMod val="20000"/>
              <a:lumOff val="80000"/>
            </a:schemeClr>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b="1" dirty="0">
                <a:solidFill>
                  <a:srgbClr val="FFFFFF">
                    <a:lumMod val="50000"/>
                  </a:srgbClr>
                </a:solidFill>
                <a:latin typeface="Calibri" panose="020F0502020204030204" pitchFamily="34" charset="0"/>
              </a:rPr>
              <a:t>Customer</a:t>
            </a:r>
          </a:p>
        </p:txBody>
      </p:sp>
      <p:sp>
        <p:nvSpPr>
          <p:cNvPr id="83" name="Rectangle 82">
            <a:extLst>
              <a:ext uri="{FF2B5EF4-FFF2-40B4-BE49-F238E27FC236}">
                <a16:creationId xmlns:a16="http://schemas.microsoft.com/office/drawing/2014/main" id="{484321BF-194A-45ED-84DC-6A7762BCBD93}"/>
              </a:ext>
            </a:extLst>
          </p:cNvPr>
          <p:cNvSpPr/>
          <p:nvPr/>
        </p:nvSpPr>
        <p:spPr>
          <a:xfrm>
            <a:off x="5688112" y="1179926"/>
            <a:ext cx="3455904" cy="256620"/>
          </a:xfrm>
          <a:prstGeom prst="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b="1" dirty="0">
                <a:solidFill>
                  <a:schemeClr val="bg1"/>
                </a:solidFill>
                <a:latin typeface="Calibri" panose="020F0502020204030204" pitchFamily="34" charset="0"/>
              </a:rPr>
              <a:t>Operations</a:t>
            </a:r>
            <a:r>
              <a:rPr lang="en-US" sz="1600" dirty="0">
                <a:solidFill>
                  <a:schemeClr val="bg1"/>
                </a:solidFill>
                <a:latin typeface="Calibri" panose="020F0502020204030204" pitchFamily="34" charset="0"/>
              </a:rPr>
              <a:t> </a:t>
            </a:r>
          </a:p>
        </p:txBody>
      </p:sp>
      <p:sp>
        <p:nvSpPr>
          <p:cNvPr id="84" name="Rectangle 83">
            <a:extLst>
              <a:ext uri="{FF2B5EF4-FFF2-40B4-BE49-F238E27FC236}">
                <a16:creationId xmlns:a16="http://schemas.microsoft.com/office/drawing/2014/main" id="{3CD414EB-392F-4119-BA1A-74A679506F1D}"/>
              </a:ext>
            </a:extLst>
          </p:cNvPr>
          <p:cNvSpPr/>
          <p:nvPr/>
        </p:nvSpPr>
        <p:spPr>
          <a:xfrm>
            <a:off x="1766513" y="1174927"/>
            <a:ext cx="3920954" cy="259109"/>
          </a:xfrm>
          <a:prstGeom prst="rect">
            <a:avLst/>
          </a:prstGeom>
          <a:solidFill>
            <a:srgbClr val="267DBA"/>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b="1" dirty="0">
                <a:solidFill>
                  <a:schemeClr val="bg1"/>
                </a:solidFill>
                <a:latin typeface="Calibri" panose="020F0502020204030204" pitchFamily="34" charset="0"/>
              </a:rPr>
              <a:t>Engineering</a:t>
            </a:r>
          </a:p>
        </p:txBody>
      </p:sp>
      <p:sp>
        <p:nvSpPr>
          <p:cNvPr id="85" name="Rectangle 84">
            <a:extLst>
              <a:ext uri="{FF2B5EF4-FFF2-40B4-BE49-F238E27FC236}">
                <a16:creationId xmlns:a16="http://schemas.microsoft.com/office/drawing/2014/main" id="{19EB1911-7BBC-4C5F-87CF-D40583AE9A9C}"/>
              </a:ext>
            </a:extLst>
          </p:cNvPr>
          <p:cNvSpPr/>
          <p:nvPr/>
        </p:nvSpPr>
        <p:spPr>
          <a:xfrm>
            <a:off x="9143371" y="1171523"/>
            <a:ext cx="1338653" cy="264601"/>
          </a:xfrm>
          <a:prstGeom prst="rect">
            <a:avLst/>
          </a:prstGeom>
          <a:solidFill>
            <a:srgbClr val="F08D22"/>
          </a:solidFill>
          <a:ln w="12700" cap="flat" cmpd="sng" algn="ctr">
            <a:noFill/>
            <a:prstDash val="solid"/>
            <a:miter lim="800000"/>
          </a:ln>
          <a:effectLst/>
        </p:spPr>
        <p:txBody>
          <a:bodyPr rtlCol="0" anchor="ctr"/>
          <a:lstStyle/>
          <a:p>
            <a:pPr marL="0" marR="0" lvl="0" indent="0" algn="ctr" defTabSz="457095"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Supplier</a:t>
            </a:r>
          </a:p>
        </p:txBody>
      </p:sp>
      <p:sp>
        <p:nvSpPr>
          <p:cNvPr id="51" name="Cube 50"/>
          <p:cNvSpPr/>
          <p:nvPr/>
        </p:nvSpPr>
        <p:spPr>
          <a:xfrm>
            <a:off x="7959649" y="5838073"/>
            <a:ext cx="823015" cy="420916"/>
          </a:xfrm>
          <a:prstGeom prst="cube">
            <a:avLst/>
          </a:prstGeom>
          <a:solidFill>
            <a:srgbClr val="99D6CB"/>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accent3"/>
                </a:solidFill>
                <a:latin typeface="Calibri" panose="020F0502020204030204" pitchFamily="34" charset="0"/>
              </a:rPr>
              <a:t>FASY</a:t>
            </a:r>
          </a:p>
        </p:txBody>
      </p:sp>
      <p:sp>
        <p:nvSpPr>
          <p:cNvPr id="123" name="TextBox 122">
            <a:extLst>
              <a:ext uri="{FF2B5EF4-FFF2-40B4-BE49-F238E27FC236}">
                <a16:creationId xmlns:a16="http://schemas.microsoft.com/office/drawing/2014/main" id="{8FC11934-0345-4574-9CCB-4B733258E1C9}"/>
              </a:ext>
            </a:extLst>
          </p:cNvPr>
          <p:cNvSpPr txBox="1"/>
          <p:nvPr/>
        </p:nvSpPr>
        <p:spPr>
          <a:xfrm>
            <a:off x="10482023" y="1376784"/>
            <a:ext cx="1647223" cy="1785104"/>
          </a:xfrm>
          <a:prstGeom prst="rect">
            <a:avLst/>
          </a:prstGeom>
          <a:noFill/>
        </p:spPr>
        <p:txBody>
          <a:bodyPr wrap="square" rtlCol="0">
            <a:spAutoFit/>
          </a:bodyPr>
          <a:lstStyle/>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Abbreviations:</a:t>
            </a: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ASSY = Assembly</a:t>
            </a:r>
          </a:p>
          <a:p>
            <a:pPr marL="0" marR="0" lvl="0" indent="0" defTabSz="457095" eaLnBrk="1" fontAlgn="auto" latinLnBrk="0" hangingPunct="1">
              <a:lnSpc>
                <a:spcPct val="100000"/>
              </a:lnSpc>
              <a:spcBef>
                <a:spcPts val="0"/>
              </a:spcBef>
              <a:spcAft>
                <a:spcPts val="0"/>
              </a:spcAft>
              <a:buClrTx/>
              <a:buSzTx/>
              <a:buFontTx/>
              <a:buNone/>
              <a:tabLst/>
              <a:defRPr/>
            </a:pPr>
            <a:r>
              <a:rPr lang="en-US" sz="1100" kern="0" dirty="0">
                <a:solidFill>
                  <a:srgbClr val="4B5050"/>
                </a:solidFill>
              </a:rPr>
              <a:t>FASY = Final Assembly</a:t>
            </a:r>
            <a:endParaRPr kumimoji="0" lang="en-US" sz="1100" b="0" i="0" u="none" strike="noStrike" kern="0" cap="none" spc="0" normalizeH="0" baseline="0" noProof="0" dirty="0">
              <a:ln>
                <a:noFill/>
              </a:ln>
              <a:solidFill>
                <a:srgbClr val="4B5050"/>
              </a:solidFill>
              <a:effectLst/>
              <a:uLnTx/>
              <a:uFillTx/>
            </a:endParaRP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WI  = Work Instructions</a:t>
            </a: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BOM = Bill of Material</a:t>
            </a:r>
          </a:p>
          <a:p>
            <a:pPr marL="344488" marR="0" lvl="0" indent="-344488" defTabSz="457095" eaLnBrk="1" fontAlgn="auto" latinLnBrk="0" hangingPunct="1">
              <a:lnSpc>
                <a:spcPct val="100000"/>
              </a:lnSpc>
              <a:spcBef>
                <a:spcPts val="0"/>
              </a:spcBef>
              <a:spcAft>
                <a:spcPts val="0"/>
              </a:spcAft>
              <a:buClrTx/>
              <a:buSzTx/>
              <a:buFontTx/>
              <a:buNone/>
              <a:tabLst/>
              <a:defRPr/>
            </a:pPr>
            <a:r>
              <a:rPr lang="en-US" sz="1100" kern="0" dirty="0">
                <a:solidFill>
                  <a:srgbClr val="4B5050"/>
                </a:solidFill>
              </a:rPr>
              <a:t>TPD = Technical Product Documentation (BOM + WI)</a:t>
            </a:r>
            <a:endParaRPr kumimoji="0" lang="en-US" sz="1100" b="0" i="0" u="none" strike="noStrike" kern="0" cap="none" spc="0" normalizeH="0" baseline="0" noProof="0" dirty="0">
              <a:ln>
                <a:noFill/>
              </a:ln>
              <a:solidFill>
                <a:srgbClr val="4B5050"/>
              </a:solidFill>
              <a:effectLst/>
              <a:uLnTx/>
              <a:uFillTx/>
            </a:endParaRP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PO  = Purchase Order</a:t>
            </a: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WA = Work Authorization</a:t>
            </a:r>
          </a:p>
        </p:txBody>
      </p:sp>
      <p:sp>
        <p:nvSpPr>
          <p:cNvPr id="125" name="TextBox 124">
            <a:extLst>
              <a:ext uri="{FF2B5EF4-FFF2-40B4-BE49-F238E27FC236}">
                <a16:creationId xmlns:a16="http://schemas.microsoft.com/office/drawing/2014/main" id="{5C839C74-768F-49A3-AEF7-8F2479D434C0}"/>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rPr>
              <a:t>Rev 1</a:t>
            </a:r>
          </a:p>
        </p:txBody>
      </p:sp>
    </p:spTree>
    <p:extLst>
      <p:ext uri="{BB962C8B-B14F-4D97-AF65-F5344CB8AC3E}">
        <p14:creationId xmlns:p14="http://schemas.microsoft.com/office/powerpoint/2010/main" val="3392597112"/>
      </p:ext>
    </p:extLst>
  </p:cSld>
  <p:clrMapOvr>
    <a:masterClrMapping/>
  </p:clrMapOvr>
  <p:transition spd="slow" advClick="0" advTm="3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6D9989C-EDB0-4C49-94B4-93D7042089AB}"/>
              </a:ext>
            </a:extLst>
          </p:cNvPr>
          <p:cNvPicPr>
            <a:picLocks noChangeAspect="1"/>
          </p:cNvPicPr>
          <p:nvPr/>
        </p:nvPicPr>
        <p:blipFill>
          <a:blip r:embed="rId3"/>
          <a:stretch>
            <a:fillRect/>
          </a:stretch>
        </p:blipFill>
        <p:spPr>
          <a:xfrm>
            <a:off x="802771" y="646504"/>
            <a:ext cx="8909643" cy="5777140"/>
          </a:xfrm>
          <a:prstGeom prst="rect">
            <a:avLst/>
          </a:prstGeom>
        </p:spPr>
      </p:pic>
      <p:sp>
        <p:nvSpPr>
          <p:cNvPr id="67" name="Flowchart: Decision 66"/>
          <p:cNvSpPr>
            <a:spLocks noChangeAspect="1"/>
          </p:cNvSpPr>
          <p:nvPr/>
        </p:nvSpPr>
        <p:spPr>
          <a:xfrm>
            <a:off x="6677624" y="1028174"/>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5" name="Flowchart: Decision 24">
            <a:extLst>
              <a:ext uri="{FF2B5EF4-FFF2-40B4-BE49-F238E27FC236}">
                <a16:creationId xmlns:a16="http://schemas.microsoft.com/office/drawing/2014/main" id="{9A69540A-2044-4D81-8182-BC4EB321C1C8}"/>
              </a:ext>
            </a:extLst>
          </p:cNvPr>
          <p:cNvSpPr>
            <a:spLocks noChangeAspect="1"/>
          </p:cNvSpPr>
          <p:nvPr/>
        </p:nvSpPr>
        <p:spPr>
          <a:xfrm>
            <a:off x="6677623" y="1219817"/>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6" name="Flowchart: Decision 25">
            <a:extLst>
              <a:ext uri="{FF2B5EF4-FFF2-40B4-BE49-F238E27FC236}">
                <a16:creationId xmlns:a16="http://schemas.microsoft.com/office/drawing/2014/main" id="{9ECFAE41-F1AF-4B4D-89EF-3C0BABC8B504}"/>
              </a:ext>
            </a:extLst>
          </p:cNvPr>
          <p:cNvSpPr>
            <a:spLocks noChangeAspect="1"/>
          </p:cNvSpPr>
          <p:nvPr/>
        </p:nvSpPr>
        <p:spPr>
          <a:xfrm>
            <a:off x="7230633" y="1394815"/>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7" name="Flowchart: Decision 26">
            <a:extLst>
              <a:ext uri="{FF2B5EF4-FFF2-40B4-BE49-F238E27FC236}">
                <a16:creationId xmlns:a16="http://schemas.microsoft.com/office/drawing/2014/main" id="{3BEFF30F-534F-4FC2-8D0A-B8429708167C}"/>
              </a:ext>
            </a:extLst>
          </p:cNvPr>
          <p:cNvSpPr>
            <a:spLocks noChangeAspect="1"/>
          </p:cNvSpPr>
          <p:nvPr/>
        </p:nvSpPr>
        <p:spPr>
          <a:xfrm>
            <a:off x="7415326" y="1586458"/>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8" name="Flowchart: Decision 27">
            <a:extLst>
              <a:ext uri="{FF2B5EF4-FFF2-40B4-BE49-F238E27FC236}">
                <a16:creationId xmlns:a16="http://schemas.microsoft.com/office/drawing/2014/main" id="{25D5EF5C-81F7-4401-9D28-DAA6F1FF864D}"/>
              </a:ext>
            </a:extLst>
          </p:cNvPr>
          <p:cNvSpPr>
            <a:spLocks noChangeAspect="1"/>
          </p:cNvSpPr>
          <p:nvPr/>
        </p:nvSpPr>
        <p:spPr>
          <a:xfrm>
            <a:off x="7415326" y="1767433"/>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9" name="Flowchart: Decision 28">
            <a:extLst>
              <a:ext uri="{FF2B5EF4-FFF2-40B4-BE49-F238E27FC236}">
                <a16:creationId xmlns:a16="http://schemas.microsoft.com/office/drawing/2014/main" id="{9356BF6F-E019-4AE7-8820-25DC1DCE37FF}"/>
              </a:ext>
            </a:extLst>
          </p:cNvPr>
          <p:cNvSpPr>
            <a:spLocks noChangeAspect="1"/>
          </p:cNvSpPr>
          <p:nvPr/>
        </p:nvSpPr>
        <p:spPr>
          <a:xfrm>
            <a:off x="7604813" y="2127278"/>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0" name="Flowchart: Decision 29">
            <a:extLst>
              <a:ext uri="{FF2B5EF4-FFF2-40B4-BE49-F238E27FC236}">
                <a16:creationId xmlns:a16="http://schemas.microsoft.com/office/drawing/2014/main" id="{2F3D7D68-FA5C-4CFC-A897-D4881556E76E}"/>
              </a:ext>
            </a:extLst>
          </p:cNvPr>
          <p:cNvSpPr>
            <a:spLocks noChangeAspect="1"/>
          </p:cNvSpPr>
          <p:nvPr/>
        </p:nvSpPr>
        <p:spPr>
          <a:xfrm>
            <a:off x="7604813" y="2308253"/>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1" name="Flowchart: Decision 30">
            <a:extLst>
              <a:ext uri="{FF2B5EF4-FFF2-40B4-BE49-F238E27FC236}">
                <a16:creationId xmlns:a16="http://schemas.microsoft.com/office/drawing/2014/main" id="{CAE31CC2-1413-40CE-ACEB-49FE06D8D9B3}"/>
              </a:ext>
            </a:extLst>
          </p:cNvPr>
          <p:cNvSpPr>
            <a:spLocks noChangeAspect="1"/>
          </p:cNvSpPr>
          <p:nvPr/>
        </p:nvSpPr>
        <p:spPr>
          <a:xfrm>
            <a:off x="7971310" y="194933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2" name="Flowchart: Decision 31">
            <a:extLst>
              <a:ext uri="{FF2B5EF4-FFF2-40B4-BE49-F238E27FC236}">
                <a16:creationId xmlns:a16="http://schemas.microsoft.com/office/drawing/2014/main" id="{E9CF4C8D-D5CA-4ADB-A43A-5F1FDB03BE46}"/>
              </a:ext>
            </a:extLst>
          </p:cNvPr>
          <p:cNvSpPr>
            <a:spLocks noChangeAspect="1"/>
          </p:cNvSpPr>
          <p:nvPr/>
        </p:nvSpPr>
        <p:spPr>
          <a:xfrm>
            <a:off x="8153082" y="267330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3" name="Flowchart: Decision 32">
            <a:extLst>
              <a:ext uri="{FF2B5EF4-FFF2-40B4-BE49-F238E27FC236}">
                <a16:creationId xmlns:a16="http://schemas.microsoft.com/office/drawing/2014/main" id="{78198648-957B-4E61-883F-EEF0652091A6}"/>
              </a:ext>
            </a:extLst>
          </p:cNvPr>
          <p:cNvSpPr>
            <a:spLocks noChangeAspect="1"/>
          </p:cNvSpPr>
          <p:nvPr/>
        </p:nvSpPr>
        <p:spPr>
          <a:xfrm>
            <a:off x="8153082" y="285427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4" name="Flowchart: Decision 33">
            <a:extLst>
              <a:ext uri="{FF2B5EF4-FFF2-40B4-BE49-F238E27FC236}">
                <a16:creationId xmlns:a16="http://schemas.microsoft.com/office/drawing/2014/main" id="{E1BA1415-A2CC-4018-9793-8F6D3D9462F0}"/>
              </a:ext>
            </a:extLst>
          </p:cNvPr>
          <p:cNvSpPr>
            <a:spLocks noChangeAspect="1"/>
          </p:cNvSpPr>
          <p:nvPr/>
        </p:nvSpPr>
        <p:spPr>
          <a:xfrm>
            <a:off x="8150603" y="2491183"/>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5" name="Flowchart: Decision 34">
            <a:extLst>
              <a:ext uri="{FF2B5EF4-FFF2-40B4-BE49-F238E27FC236}">
                <a16:creationId xmlns:a16="http://schemas.microsoft.com/office/drawing/2014/main" id="{C600A483-5B20-42C3-88FD-BBFA923EC4CA}"/>
              </a:ext>
            </a:extLst>
          </p:cNvPr>
          <p:cNvSpPr>
            <a:spLocks noChangeAspect="1"/>
          </p:cNvSpPr>
          <p:nvPr/>
        </p:nvSpPr>
        <p:spPr>
          <a:xfrm>
            <a:off x="8699099" y="3045919"/>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graphicFrame>
        <p:nvGraphicFramePr>
          <p:cNvPr id="7" name="Object 6" hidden="1"/>
          <p:cNvGraphicFramePr>
            <a:graphicFrameLocks noChangeAspect="1"/>
          </p:cNvGraphicFramePr>
          <p:nvPr>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8" name="Text Placeholder 7">
            <a:extLst>
              <a:ext uri="{FF2B5EF4-FFF2-40B4-BE49-F238E27FC236}">
                <a16:creationId xmlns:a16="http://schemas.microsoft.com/office/drawing/2014/main" id="{ABB53395-9055-44B7-A621-789793968987}"/>
              </a:ext>
            </a:extLst>
          </p:cNvPr>
          <p:cNvSpPr>
            <a:spLocks noGrp="1"/>
          </p:cNvSpPr>
          <p:nvPr>
            <p:ph type="body" sz="quarter" idx="10"/>
          </p:nvPr>
        </p:nvSpPr>
        <p:spPr/>
        <p:txBody>
          <a:bodyPr/>
          <a:lstStyle/>
          <a:p>
            <a:r>
              <a:rPr lang="en-US" dirty="0"/>
              <a:t>Implementation Plan</a:t>
            </a:r>
          </a:p>
        </p:txBody>
      </p:sp>
      <p:grpSp>
        <p:nvGrpSpPr>
          <p:cNvPr id="10" name="Group 9"/>
          <p:cNvGrpSpPr/>
          <p:nvPr/>
        </p:nvGrpSpPr>
        <p:grpSpPr>
          <a:xfrm>
            <a:off x="8393180" y="287278"/>
            <a:ext cx="1023315" cy="291841"/>
            <a:chOff x="7266432" y="179841"/>
            <a:chExt cx="767486" cy="218881"/>
          </a:xfrm>
        </p:grpSpPr>
        <p:sp>
          <p:nvSpPr>
            <p:cNvPr id="86" name="Flowchart: Decision 85"/>
            <p:cNvSpPr/>
            <p:nvPr/>
          </p:nvSpPr>
          <p:spPr>
            <a:xfrm>
              <a:off x="7266432" y="179841"/>
              <a:ext cx="159459" cy="218881"/>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67"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9" name="TextBox 8"/>
            <p:cNvSpPr txBox="1"/>
            <p:nvPr/>
          </p:nvSpPr>
          <p:spPr>
            <a:xfrm>
              <a:off x="7500935" y="196948"/>
              <a:ext cx="532983" cy="184666"/>
            </a:xfrm>
            <a:prstGeom prst="rect">
              <a:avLst/>
            </a:prstGeom>
            <a:noFill/>
          </p:spPr>
          <p:txBody>
            <a:bodyPr wrap="none" lIns="0" tIns="0" rIns="0" bIns="0" rtlCol="0">
              <a:spAutoFit/>
            </a:bodyPr>
            <a:lstStyle/>
            <a:p>
              <a:pPr marL="0" marR="0" lvl="0" indent="0" algn="l" defTabSz="609585" rtl="0" eaLnBrk="1" fontAlgn="base" latinLnBrk="0" hangingPunct="1">
                <a:lnSpc>
                  <a:spcPct val="100000"/>
                </a:lnSpc>
                <a:spcBef>
                  <a:spcPct val="0"/>
                </a:spcBef>
                <a:spcAft>
                  <a:spcPts val="120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Calibri" pitchFamily="34" charset="0"/>
                  <a:ea typeface="MS PGothic" pitchFamily="34" charset="-128"/>
                  <a:cs typeface="+mn-cs"/>
                </a:rPr>
                <a:t>Effective</a:t>
              </a:r>
            </a:p>
          </p:txBody>
        </p:sp>
      </p:grpSp>
      <p:sp>
        <p:nvSpPr>
          <p:cNvPr id="170" name="TextBox 169"/>
          <p:cNvSpPr txBox="1"/>
          <p:nvPr/>
        </p:nvSpPr>
        <p:spPr>
          <a:xfrm>
            <a:off x="6459359" y="320347"/>
            <a:ext cx="1581395" cy="246221"/>
          </a:xfrm>
          <a:prstGeom prst="rect">
            <a:avLst/>
          </a:prstGeom>
          <a:noFill/>
        </p:spPr>
        <p:txBody>
          <a:bodyPr wrap="none" lIns="0" tIns="0" rIns="0" bIns="0" rtlCol="0">
            <a:spAutoFit/>
          </a:bodyPr>
          <a:lstStyle/>
          <a:p>
            <a:pPr marL="0" marR="0" lvl="0" indent="0" algn="ctr" defTabSz="609585" rtl="0" eaLnBrk="1" fontAlgn="base" latinLnBrk="0" hangingPunct="1">
              <a:lnSpc>
                <a:spcPct val="100000"/>
              </a:lnSpc>
              <a:spcBef>
                <a:spcPct val="0"/>
              </a:spcBef>
              <a:spcAft>
                <a:spcPts val="1200"/>
              </a:spcAft>
              <a:buClrTx/>
              <a:buSzTx/>
              <a:buFontTx/>
              <a:buNone/>
              <a:tabLst/>
              <a:defRPr/>
            </a:pPr>
            <a:r>
              <a:rPr kumimoji="0" lang="en-US" sz="1600" b="0" i="0" u="none" strike="noStrike" kern="1200" cap="none" spc="0" normalizeH="0" baseline="0" noProof="0" dirty="0">
                <a:ln>
                  <a:noFill/>
                </a:ln>
                <a:solidFill>
                  <a:srgbClr val="8E8E8E">
                    <a:lumMod val="50000"/>
                  </a:srgbClr>
                </a:solidFill>
                <a:effectLst/>
                <a:uLnTx/>
                <a:uFillTx/>
                <a:latin typeface="Calibri" pitchFamily="34" charset="0"/>
                <a:ea typeface="MS PGothic" pitchFamily="34" charset="-128"/>
                <a:cs typeface="+mn-cs"/>
              </a:rPr>
              <a:t>1 week =  1 minute</a:t>
            </a:r>
          </a:p>
        </p:txBody>
      </p:sp>
      <p:sp>
        <p:nvSpPr>
          <p:cNvPr id="21" name="TextBox 20">
            <a:extLst>
              <a:ext uri="{FF2B5EF4-FFF2-40B4-BE49-F238E27FC236}">
                <a16:creationId xmlns:a16="http://schemas.microsoft.com/office/drawing/2014/main" id="{71240F05-9F43-4B5A-B79A-A383727C7671}"/>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1</a:t>
            </a:r>
          </a:p>
        </p:txBody>
      </p:sp>
    </p:spTree>
    <p:extLst>
      <p:ext uri="{BB962C8B-B14F-4D97-AF65-F5344CB8AC3E}">
        <p14:creationId xmlns:p14="http://schemas.microsoft.com/office/powerpoint/2010/main" val="2092325521"/>
      </p:ext>
    </p:extLst>
  </p:cSld>
  <p:clrMapOvr>
    <a:masterClrMapping/>
  </p:clrMapOvr>
  <p:transition spd="slow" advClick="0" advTm="3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ED04AA4-DA15-440B-9A95-9183A824DD12}"/>
              </a:ext>
            </a:extLst>
          </p:cNvPr>
          <p:cNvPicPr>
            <a:picLocks noChangeAspect="1"/>
          </p:cNvPicPr>
          <p:nvPr/>
        </p:nvPicPr>
        <p:blipFill>
          <a:blip r:embed="rId2"/>
          <a:stretch>
            <a:fillRect/>
          </a:stretch>
        </p:blipFill>
        <p:spPr>
          <a:xfrm>
            <a:off x="609601" y="1066800"/>
            <a:ext cx="7801896" cy="5403016"/>
          </a:xfrm>
          <a:prstGeom prst="rect">
            <a:avLst/>
          </a:prstGeom>
        </p:spPr>
      </p:pic>
      <p:pic>
        <p:nvPicPr>
          <p:cNvPr id="6" name="Picture 5">
            <a:extLst>
              <a:ext uri="{FF2B5EF4-FFF2-40B4-BE49-F238E27FC236}">
                <a16:creationId xmlns:a16="http://schemas.microsoft.com/office/drawing/2014/main" id="{6E03FF50-FE1D-47B9-9861-7EF64D89935F}"/>
              </a:ext>
            </a:extLst>
          </p:cNvPr>
          <p:cNvPicPr>
            <a:picLocks noChangeAspect="1"/>
          </p:cNvPicPr>
          <p:nvPr/>
        </p:nvPicPr>
        <p:blipFill>
          <a:blip r:embed="rId3"/>
          <a:stretch>
            <a:fillRect/>
          </a:stretch>
        </p:blipFill>
        <p:spPr>
          <a:xfrm>
            <a:off x="8411497" y="1066800"/>
            <a:ext cx="2349301" cy="5403017"/>
          </a:xfrm>
          <a:prstGeom prst="rect">
            <a:avLst/>
          </a:prstGeom>
        </p:spPr>
      </p:pic>
      <p:sp>
        <p:nvSpPr>
          <p:cNvPr id="8" name="Text Placeholder 7">
            <a:extLst>
              <a:ext uri="{FF2B5EF4-FFF2-40B4-BE49-F238E27FC236}">
                <a16:creationId xmlns:a16="http://schemas.microsoft.com/office/drawing/2014/main" id="{216B4803-54D0-40C8-93A1-E7A3303667B4}"/>
              </a:ext>
            </a:extLst>
          </p:cNvPr>
          <p:cNvSpPr>
            <a:spLocks noGrp="1"/>
          </p:cNvSpPr>
          <p:nvPr>
            <p:ph type="body" sz="quarter" idx="10"/>
          </p:nvPr>
        </p:nvSpPr>
        <p:spPr/>
        <p:txBody>
          <a:bodyPr/>
          <a:lstStyle/>
          <a:p>
            <a:r>
              <a:rPr lang="en-US" dirty="0"/>
              <a:t>Part Catalogue</a:t>
            </a:r>
          </a:p>
        </p:txBody>
      </p:sp>
      <p:sp>
        <p:nvSpPr>
          <p:cNvPr id="10" name="TextBox 9">
            <a:extLst>
              <a:ext uri="{FF2B5EF4-FFF2-40B4-BE49-F238E27FC236}">
                <a16:creationId xmlns:a16="http://schemas.microsoft.com/office/drawing/2014/main" id="{EE29A2F2-62BE-4C89-ADCC-6087338DC374}"/>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rPr>
              <a:t>Rev 1</a:t>
            </a:r>
          </a:p>
        </p:txBody>
      </p:sp>
    </p:spTree>
    <p:extLst>
      <p:ext uri="{BB962C8B-B14F-4D97-AF65-F5344CB8AC3E}">
        <p14:creationId xmlns:p14="http://schemas.microsoft.com/office/powerpoint/2010/main" val="2324942426"/>
      </p:ext>
    </p:extLst>
  </p:cSld>
  <p:clrMapOvr>
    <a:masterClrMapping/>
  </p:clrMapOvr>
  <p:transition spd="slow" advClick="0" advTm="3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8" name="Object 7" hidden="1"/>
                      <p:cNvPicPr/>
                      <p:nvPr/>
                    </p:nvPicPr>
                    <p:blipFill>
                      <a:blip r:embed="rId4"/>
                      <a:stretch>
                        <a:fillRect/>
                      </a:stretch>
                    </p:blipFill>
                    <p:spPr>
                      <a:xfrm>
                        <a:off x="2118" y="2118"/>
                        <a:ext cx="2116" cy="2116"/>
                      </a:xfrm>
                      <a:prstGeom prst="rect">
                        <a:avLst/>
                      </a:prstGeom>
                    </p:spPr>
                  </p:pic>
                </p:oleObj>
              </mc:Fallback>
            </mc:AlternateContent>
          </a:graphicData>
        </a:graphic>
      </p:graphicFrame>
      <p:sp>
        <p:nvSpPr>
          <p:cNvPr id="7" name="Text Placeholder 6"/>
          <p:cNvSpPr>
            <a:spLocks noGrp="1"/>
          </p:cNvSpPr>
          <p:nvPr>
            <p:ph type="body" sz="quarter" idx="10"/>
          </p:nvPr>
        </p:nvSpPr>
        <p:spPr/>
        <p:txBody>
          <a:bodyPr/>
          <a:lstStyle/>
          <a:p>
            <a:r>
              <a:rPr lang="en-US" dirty="0"/>
              <a:t>existing Base assembly - ASSY 9</a:t>
            </a:r>
          </a:p>
        </p:txBody>
      </p:sp>
      <p:sp>
        <p:nvSpPr>
          <p:cNvPr id="9" name="Text Placeholder 8">
            <a:extLst>
              <a:ext uri="{FF2B5EF4-FFF2-40B4-BE49-F238E27FC236}">
                <a16:creationId xmlns:a16="http://schemas.microsoft.com/office/drawing/2014/main" id="{6CC882B7-E6E9-4ED4-AA14-BDB72377D543}"/>
              </a:ext>
            </a:extLst>
          </p:cNvPr>
          <p:cNvSpPr>
            <a:spLocks noGrp="1"/>
          </p:cNvSpPr>
          <p:nvPr>
            <p:ph type="body" sz="quarter" idx="11"/>
          </p:nvPr>
        </p:nvSpPr>
        <p:spPr/>
        <p:txBody>
          <a:bodyPr/>
          <a:lstStyle/>
          <a:p>
            <a:r>
              <a:rPr lang="en-US" sz="1800" dirty="0">
                <a:solidFill>
                  <a:schemeClr val="accent2"/>
                </a:solidFill>
              </a:rPr>
              <a:t>This is assembly is available in your factory.</a:t>
            </a:r>
          </a:p>
        </p:txBody>
      </p:sp>
      <p:sp>
        <p:nvSpPr>
          <p:cNvPr id="11" name="TextBox 10">
            <a:extLst>
              <a:ext uri="{FF2B5EF4-FFF2-40B4-BE49-F238E27FC236}">
                <a16:creationId xmlns:a16="http://schemas.microsoft.com/office/drawing/2014/main" id="{BE869649-71F1-4508-B67F-3DBDCA42CC4F}"/>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1</a:t>
            </a:r>
          </a:p>
        </p:txBody>
      </p:sp>
      <p:pic>
        <p:nvPicPr>
          <p:cNvPr id="12" name="Picture 11">
            <a:extLst>
              <a:ext uri="{FF2B5EF4-FFF2-40B4-BE49-F238E27FC236}">
                <a16:creationId xmlns:a16="http://schemas.microsoft.com/office/drawing/2014/main" id="{9840B66C-686A-47CD-A78C-E7CFF863FD63}"/>
              </a:ext>
            </a:extLst>
          </p:cNvPr>
          <p:cNvPicPr>
            <a:picLocks noChangeAspect="1"/>
          </p:cNvPicPr>
          <p:nvPr/>
        </p:nvPicPr>
        <p:blipFill>
          <a:blip r:embed="rId5"/>
          <a:stretch>
            <a:fillRect/>
          </a:stretch>
        </p:blipFill>
        <p:spPr>
          <a:xfrm>
            <a:off x="2707100" y="2027255"/>
            <a:ext cx="5979700" cy="3780270"/>
          </a:xfrm>
          <a:prstGeom prst="rect">
            <a:avLst/>
          </a:prstGeom>
        </p:spPr>
      </p:pic>
    </p:spTree>
    <p:extLst>
      <p:ext uri="{BB962C8B-B14F-4D97-AF65-F5344CB8AC3E}">
        <p14:creationId xmlns:p14="http://schemas.microsoft.com/office/powerpoint/2010/main" val="1861380994"/>
      </p:ext>
    </p:extLst>
  </p:cSld>
  <p:clrMapOvr>
    <a:masterClrMapping/>
  </p:clrMapOvr>
  <p:transition spd="slow" advClick="0" advTm="3000">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16-Blue Business Proposal">
      <a:dk1>
        <a:sysClr val="windowText" lastClr="000000"/>
      </a:dk1>
      <a:lt1>
        <a:sysClr val="window" lastClr="FFFFFF"/>
      </a:lt1>
      <a:dk2>
        <a:srgbClr val="000000"/>
      </a:dk2>
      <a:lt2>
        <a:srgbClr val="E7E6E6"/>
      </a:lt2>
      <a:accent1>
        <a:srgbClr val="4B5050"/>
      </a:accent1>
      <a:accent2>
        <a:srgbClr val="328CCD"/>
      </a:accent2>
      <a:accent3>
        <a:srgbClr val="6E7378"/>
      </a:accent3>
      <a:accent4>
        <a:srgbClr val="91969B"/>
      </a:accent4>
      <a:accent5>
        <a:srgbClr val="AAAFB4"/>
      </a:accent5>
      <a:accent6>
        <a:srgbClr val="DCE1E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M Game ppt template" id="{FA9843A8-1C9D-4879-ADDB-383FF0F1DB12}" vid="{DD9F97D7-A799-4FE7-8E12-2D0C2D4FBF40}"/>
    </a:ext>
  </a:extLst>
</a:theme>
</file>

<file path=docProps/app.xml><?xml version="1.0" encoding="utf-8"?>
<Properties xmlns="http://schemas.openxmlformats.org/officeDocument/2006/extended-properties" xmlns:vt="http://schemas.openxmlformats.org/officeDocument/2006/docPropsVTypes">
  <Template>CM Game ppt template</Template>
  <TotalTime>2399</TotalTime>
  <Words>304</Words>
  <Application>Microsoft Office PowerPoint</Application>
  <PresentationFormat>Widescreen</PresentationFormat>
  <Paragraphs>71</Paragraphs>
  <Slides>6</Slides>
  <Notes>0</Notes>
  <HiddenSlides>1</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Calibri</vt:lpstr>
      <vt:lpstr>1_Office Theme</vt:lpstr>
      <vt:lpstr>think-cell Slide</vt:lpstr>
      <vt:lpstr>Starting Kit</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Starting Kit</dc:title>
  <dc:creator>Martijn Dullaart</dc:creator>
  <cp:lastModifiedBy>Martijn Dullaart</cp:lastModifiedBy>
  <cp:revision>3</cp:revision>
  <dcterms:created xsi:type="dcterms:W3CDTF">2019-04-30T15:14:04Z</dcterms:created>
  <dcterms:modified xsi:type="dcterms:W3CDTF">2025-03-19T08:50:57Z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6a2fad9-126f-43f1-a0a4-9c907561022c_Enabled">
    <vt:lpwstr>true</vt:lpwstr>
  </property>
  <property fmtid="{D5CDD505-2E9C-101B-9397-08002B2CF9AE}" pid="3" name="MSIP_Label_f6a2fad9-126f-43f1-a0a4-9c907561022c_SetDate">
    <vt:lpwstr>2025-03-19T08:48:50Z</vt:lpwstr>
  </property>
  <property fmtid="{D5CDD505-2E9C-101B-9397-08002B2CF9AE}" pid="4" name="MSIP_Label_f6a2fad9-126f-43f1-a0a4-9c907561022c_Method">
    <vt:lpwstr>Privileged</vt:lpwstr>
  </property>
  <property fmtid="{D5CDD505-2E9C-101B-9397-08002B2CF9AE}" pid="5" name="MSIP_Label_f6a2fad9-126f-43f1-a0a4-9c907561022c_Name">
    <vt:lpwstr>Non-Business</vt:lpwstr>
  </property>
  <property fmtid="{D5CDD505-2E9C-101B-9397-08002B2CF9AE}" pid="6" name="MSIP_Label_f6a2fad9-126f-43f1-a0a4-9c907561022c_SiteId">
    <vt:lpwstr>af73baa8-f594-4eb2-a39d-93e96cad61fc</vt:lpwstr>
  </property>
  <property fmtid="{D5CDD505-2E9C-101B-9397-08002B2CF9AE}" pid="7" name="MSIP_Label_f6a2fad9-126f-43f1-a0a4-9c907561022c_ActionId">
    <vt:lpwstr>20aebced-cdf7-4259-8951-32b10514ca7e</vt:lpwstr>
  </property>
  <property fmtid="{D5CDD505-2E9C-101B-9397-08002B2CF9AE}" pid="8" name="MSIP_Label_f6a2fad9-126f-43f1-a0a4-9c907561022c_ContentBits">
    <vt:lpwstr>0</vt:lpwstr>
  </property>
</Properties>
</file>